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807700"/>
  <p:notesSz cx="6797675" cy="9929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ECFF"/>
    <a:srgbClr val="FFFFCC"/>
    <a:srgbClr val="A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>
        <p:scale>
          <a:sx n="90" d="100"/>
          <a:sy n="90" d="100"/>
        </p:scale>
        <p:origin x="2496" y="-10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70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70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783D6-04AE-4F13-A054-42CE0A87D4D8}" type="datetimeFigureOut">
              <a:rPr lang="it-IT" smtClean="0"/>
              <a:t>28/11/2023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27263" y="1241425"/>
            <a:ext cx="234315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8316"/>
            <a:ext cx="5438775" cy="39096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2766"/>
            <a:ext cx="2946400" cy="4970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32766"/>
            <a:ext cx="2946400" cy="4970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927816-C889-48AE-B934-D42D23C7EE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2226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927816-C889-48AE-B934-D42D23C7EEFA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762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50387"/>
            <a:ext cx="6428422" cy="22696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6052312"/>
            <a:ext cx="5293995" cy="27019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 u="heavy">
                <a:solidFill>
                  <a:srgbClr val="C00000"/>
                </a:solidFill>
                <a:latin typeface="Bodoni MT Black"/>
                <a:cs typeface="Bodoni MT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 u="heavy">
                <a:solidFill>
                  <a:srgbClr val="C00000"/>
                </a:solidFill>
                <a:latin typeface="Bodoni MT Black"/>
                <a:cs typeface="Bodoni MT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85771"/>
            <a:ext cx="3289839" cy="71330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85771"/>
            <a:ext cx="3289839" cy="71330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 u="heavy">
                <a:solidFill>
                  <a:srgbClr val="C00000"/>
                </a:solidFill>
                <a:latin typeface="Bodoni MT Black"/>
                <a:cs typeface="Bodoni MT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46109" y="1996820"/>
            <a:ext cx="3669029" cy="546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 u="heavy">
                <a:solidFill>
                  <a:srgbClr val="C00000"/>
                </a:solidFill>
                <a:latin typeface="Bodoni MT Black"/>
                <a:cs typeface="Bodoni MT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85771"/>
            <a:ext cx="6806565" cy="71330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10051161"/>
            <a:ext cx="2420112" cy="5403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10051161"/>
            <a:ext cx="1739455" cy="5403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10051161"/>
            <a:ext cx="1739455" cy="5403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/>
          <p:nvPr/>
        </p:nvSpPr>
        <p:spPr>
          <a:xfrm>
            <a:off x="4078223" y="3819144"/>
            <a:ext cx="3072383" cy="811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6"/>
          <p:cNvSpPr txBox="1">
            <a:spLocks/>
          </p:cNvSpPr>
          <p:nvPr/>
        </p:nvSpPr>
        <p:spPr>
          <a:xfrm>
            <a:off x="-82288" y="1317453"/>
            <a:ext cx="7457451" cy="6572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3200" b="1" i="0" u="heavy">
                <a:solidFill>
                  <a:srgbClr val="C00000"/>
                </a:solidFill>
                <a:latin typeface="Bodoni MT Black"/>
                <a:ea typeface="+mj-ea"/>
                <a:cs typeface="Bodoni MT Black"/>
              </a:defRPr>
            </a:lvl1pPr>
          </a:lstStyle>
          <a:p>
            <a:pPr marL="12700" algn="ctr">
              <a:lnSpc>
                <a:spcPts val="4300"/>
              </a:lnSpc>
            </a:pPr>
            <a:r>
              <a:rPr lang="it-IT" sz="7200" u="sng" kern="0" dirty="0">
                <a:solidFill>
                  <a:schemeClr val="tx2"/>
                </a:solidFill>
                <a:latin typeface="+mj-lt"/>
              </a:rPr>
              <a:t>ALBANIA</a:t>
            </a:r>
            <a:endParaRPr lang="it-IT" sz="5400" u="none" kern="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33673" y="5917277"/>
            <a:ext cx="7556500" cy="688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ctr">
              <a:lnSpc>
                <a:spcPts val="4300"/>
              </a:lnSpc>
            </a:pPr>
            <a:r>
              <a:rPr lang="pt-BR" sz="5400" b="1" kern="0" dirty="0">
                <a:solidFill>
                  <a:schemeClr val="tx2"/>
                </a:solidFill>
              </a:rPr>
              <a:t>E S T A T E  2024</a:t>
            </a:r>
            <a:endParaRPr lang="pt-BR" sz="3600" b="1" kern="0" dirty="0">
              <a:solidFill>
                <a:schemeClr val="tx2"/>
              </a:solidFill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0451" y="78893"/>
            <a:ext cx="2420810" cy="1057757"/>
          </a:xfrm>
          <a:prstGeom prst="rect">
            <a:avLst/>
          </a:prstGeom>
        </p:spPr>
      </p:pic>
      <p:sp>
        <p:nvSpPr>
          <p:cNvPr id="15" name="Rettangolo 14"/>
          <p:cNvSpPr/>
          <p:nvPr/>
        </p:nvSpPr>
        <p:spPr>
          <a:xfrm>
            <a:off x="743345" y="9498564"/>
            <a:ext cx="633715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pt-BR" sz="1200" b="1" kern="0" dirty="0">
                <a:solidFill>
                  <a:schemeClr val="tx2"/>
                </a:solidFill>
              </a:rPr>
              <a:t>POSSIBILITA’ DI BIGLIETTERIA NAVALE DA BARI/BRINDISI PER IGOUMENITSA</a:t>
            </a:r>
          </a:p>
          <a:p>
            <a:pPr algn="r"/>
            <a:r>
              <a:rPr lang="pt-BR" sz="1200" kern="0" dirty="0">
                <a:solidFill>
                  <a:schemeClr val="tx2"/>
                </a:solidFill>
              </a:rPr>
              <a:t>Tasse di soggiorno escluse (in loco) – Assicurazione Obbligatoria € 30,00</a:t>
            </a:r>
          </a:p>
          <a:p>
            <a:pPr algn="r"/>
            <a:r>
              <a:rPr lang="pt-BR" sz="1200" kern="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603828" y="6648519"/>
            <a:ext cx="64681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pc="-5" dirty="0">
                <a:solidFill>
                  <a:schemeClr val="tx2"/>
                </a:solidFill>
              </a:rPr>
              <a:t>Pacchetto 7 notti – prezzo per APPARTAMENTO  -  </a:t>
            </a:r>
            <a:r>
              <a:rPr lang="it-IT" spc="-5" dirty="0">
                <a:solidFill>
                  <a:srgbClr val="C00000"/>
                </a:solidFill>
              </a:rPr>
              <a:t>SOLO LOCAZIONE</a:t>
            </a:r>
            <a:endParaRPr lang="it-IT" dirty="0">
              <a:solidFill>
                <a:srgbClr val="C00000"/>
              </a:solidFill>
            </a:endParaRPr>
          </a:p>
        </p:txBody>
      </p:sp>
      <p:graphicFrame>
        <p:nvGraphicFramePr>
          <p:cNvPr id="16" name="Tabella 15">
            <a:extLst>
              <a:ext uri="{FF2B5EF4-FFF2-40B4-BE49-F238E27FC236}">
                <a16:creationId xmlns:a16="http://schemas.microsoft.com/office/drawing/2014/main" id="{13A679A8-4272-41F5-9CF5-4DBE1BDD79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069633"/>
              </p:ext>
            </p:extLst>
          </p:nvPr>
        </p:nvGraphicFramePr>
        <p:xfrm>
          <a:off x="454477" y="7083676"/>
          <a:ext cx="6705601" cy="1371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74339746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43168215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921897975"/>
                    </a:ext>
                  </a:extLst>
                </a:gridCol>
                <a:gridCol w="1524001">
                  <a:extLst>
                    <a:ext uri="{9D8B030D-6E8A-4147-A177-3AD203B41FA5}">
                      <a16:colId xmlns:a16="http://schemas.microsoft.com/office/drawing/2014/main" val="3817984889"/>
                    </a:ext>
                  </a:extLst>
                </a:gridCol>
              </a:tblGrid>
              <a:tr h="272350"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  <a:cs typeface="Gautami" panose="020B0502040204020203" pitchFamily="34" charset="0"/>
                        </a:rPr>
                        <a:t>PERIODO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  <a:cs typeface="Gautami" panose="020B0502040204020203" pitchFamily="34" charset="0"/>
                        </a:rPr>
                        <a:t>10/06 – 30/06</a:t>
                      </a:r>
                    </a:p>
                    <a:p>
                      <a:pPr algn="ctr"/>
                      <a:r>
                        <a:rPr lang="it-IT" sz="1600" b="1" dirty="0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  <a:cs typeface="Gautami" panose="020B0502040204020203" pitchFamily="34" charset="0"/>
                        </a:rPr>
                        <a:t>11/09 – 30/09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  <a:cs typeface="Gautami" panose="020B0502040204020203" pitchFamily="34" charset="0"/>
                        </a:rPr>
                        <a:t>01/07 – 31/08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  <a:cs typeface="Gautami" panose="020B0502040204020203" pitchFamily="34" charset="0"/>
                        </a:rPr>
                        <a:t>01/09 – 10/09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8343489"/>
                  </a:ext>
                </a:extLst>
              </a:tr>
              <a:tr h="381290">
                <a:tc>
                  <a:txBody>
                    <a:bodyPr/>
                    <a:lstStyle/>
                    <a:p>
                      <a:pPr algn="l"/>
                      <a:r>
                        <a:rPr lang="it-IT" sz="1400" b="1" dirty="0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  <a:cs typeface="Gautami" panose="020B0502040204020203" pitchFamily="34" charset="0"/>
                        </a:rPr>
                        <a:t>BILO </a:t>
                      </a:r>
                      <a:r>
                        <a:rPr lang="it-IT" sz="1400" b="0" dirty="0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  <a:cs typeface="Gautami" panose="020B0502040204020203" pitchFamily="34" charset="0"/>
                        </a:rPr>
                        <a:t>(1 </a:t>
                      </a:r>
                      <a:r>
                        <a:rPr lang="it-IT" sz="1400" b="0" dirty="0" err="1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  <a:cs typeface="Gautami" panose="020B0502040204020203" pitchFamily="34" charset="0"/>
                        </a:rPr>
                        <a:t>cam</a:t>
                      </a:r>
                      <a:r>
                        <a:rPr lang="it-IT" sz="1400" b="0" dirty="0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  <a:cs typeface="Gautami" panose="020B0502040204020203" pitchFamily="34" charset="0"/>
                        </a:rPr>
                        <a:t> letto) 2/3 pax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0" dirty="0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  <a:cs typeface="Gautami" panose="020B0502040204020203" pitchFamily="34" charset="0"/>
                        </a:rPr>
                        <a:t>365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0" dirty="0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  <a:cs typeface="Gautami" panose="020B0502040204020203" pitchFamily="34" charset="0"/>
                        </a:rPr>
                        <a:t>670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0" dirty="0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  <a:cs typeface="Gautami" panose="020B0502040204020203" pitchFamily="34" charset="0"/>
                        </a:rPr>
                        <a:t>510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8234223"/>
                  </a:ext>
                </a:extLst>
              </a:tr>
              <a:tr h="381290">
                <a:tc>
                  <a:txBody>
                    <a:bodyPr/>
                    <a:lstStyle/>
                    <a:p>
                      <a:pPr algn="l"/>
                      <a:r>
                        <a:rPr lang="it-IT" sz="1400" b="1" dirty="0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  <a:cs typeface="Gautami" panose="020B0502040204020203" pitchFamily="34" charset="0"/>
                        </a:rPr>
                        <a:t>TRILO </a:t>
                      </a:r>
                      <a:r>
                        <a:rPr lang="it-IT" sz="1400" b="0" dirty="0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  <a:cs typeface="Gautami" panose="020B0502040204020203" pitchFamily="34" charset="0"/>
                        </a:rPr>
                        <a:t>(2cam letto) 3/4/5/6 pax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0" dirty="0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  <a:cs typeface="Gautami" panose="020B0502040204020203" pitchFamily="34" charset="0"/>
                        </a:rPr>
                        <a:t>465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0" dirty="0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  <a:cs typeface="Gautami" panose="020B0502040204020203" pitchFamily="34" charset="0"/>
                        </a:rPr>
                        <a:t>875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0" dirty="0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  <a:cs typeface="Gautami" panose="020B0502040204020203" pitchFamily="34" charset="0"/>
                        </a:rPr>
                        <a:t>670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7385598"/>
                  </a:ext>
                </a:extLst>
              </a:tr>
            </a:tbl>
          </a:graphicData>
        </a:graphic>
      </p:graphicFrame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EE4F6EDD-3C7A-E9B2-88BB-BB16D1740558}"/>
              </a:ext>
            </a:extLst>
          </p:cNvPr>
          <p:cNvSpPr txBox="1"/>
          <p:nvPr/>
        </p:nvSpPr>
        <p:spPr>
          <a:xfrm>
            <a:off x="29027" y="1981356"/>
            <a:ext cx="75565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4800" dirty="0">
                <a:solidFill>
                  <a:schemeClr val="accent1">
                    <a:lumMod val="75000"/>
                  </a:schemeClr>
                </a:solidFill>
              </a:rPr>
              <a:t>APARTHOTEL MIRAMARE</a:t>
            </a:r>
            <a:r>
              <a:rPr lang="it-IT" sz="4800" i="0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it-IT" sz="2800" i="0" dirty="0">
                <a:solidFill>
                  <a:schemeClr val="accent1">
                    <a:lumMod val="75000"/>
                  </a:schemeClr>
                </a:solidFill>
                <a:effectLst/>
              </a:rPr>
              <a:t>***</a:t>
            </a:r>
            <a:endParaRPr lang="it-IT" sz="4400" i="0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0A7EBB70-A395-9459-052A-859278DE6DA8}"/>
              </a:ext>
            </a:extLst>
          </p:cNvPr>
          <p:cNvSpPr txBox="1"/>
          <p:nvPr/>
        </p:nvSpPr>
        <p:spPr>
          <a:xfrm>
            <a:off x="527325" y="2702921"/>
            <a:ext cx="676919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3600" i="0" dirty="0">
                <a:solidFill>
                  <a:schemeClr val="accent1">
                    <a:lumMod val="75000"/>
                  </a:schemeClr>
                </a:solidFill>
                <a:effectLst/>
              </a:rPr>
              <a:t>SARANDA</a:t>
            </a:r>
            <a:r>
              <a:rPr lang="it-IT" sz="2400" i="0" dirty="0">
                <a:solidFill>
                  <a:schemeClr val="accent1">
                    <a:lumMod val="75000"/>
                  </a:schemeClr>
                </a:solidFill>
                <a:effectLst/>
              </a:rPr>
              <a:t> –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it-IT" sz="2400" i="0" dirty="0">
                <a:solidFill>
                  <a:schemeClr val="accent1">
                    <a:lumMod val="75000"/>
                  </a:schemeClr>
                </a:solidFill>
                <a:effectLst/>
              </a:rPr>
              <a:t> 150m dalla spiaggia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E8B07184-21D3-62B8-78EC-A03ED958DD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08" y="3452115"/>
            <a:ext cx="2530540" cy="25506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BFE8CE7D-4B5C-48B6-B6A4-51D53445243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31287" y="3219655"/>
            <a:ext cx="2545749" cy="13612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7A5AEF65-EE4B-A314-4C1D-D213449D559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7036" y="3331567"/>
            <a:ext cx="2417083" cy="23593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" name="Immagine 22">
            <a:extLst>
              <a:ext uri="{FF2B5EF4-FFF2-40B4-BE49-F238E27FC236}">
                <a16:creationId xmlns:a16="http://schemas.microsoft.com/office/drawing/2014/main" id="{28F53847-B14A-53BB-D118-B1EB7D2EF08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5348" y="4582205"/>
            <a:ext cx="2480826" cy="12659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5F1EA8F-93DF-2836-1388-03AFB4A601F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792" y="9567706"/>
            <a:ext cx="1317523" cy="508045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1E6E7DD0-C522-5FB8-12CE-343C709894EE}"/>
              </a:ext>
            </a:extLst>
          </p:cNvPr>
          <p:cNvSpPr txBox="1"/>
          <p:nvPr/>
        </p:nvSpPr>
        <p:spPr>
          <a:xfrm>
            <a:off x="389536" y="8521101"/>
            <a:ext cx="67056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/>
              <a:t>Tassa di soggiorno da pagare in loco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35145</TotalTime>
  <Words>94</Words>
  <Application>Microsoft Office PowerPoint</Application>
  <PresentationFormat>Personalizzato</PresentationFormat>
  <Paragraphs>23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 Narrow</vt:lpstr>
      <vt:lpstr>Bodoni MT Black</vt:lpstr>
      <vt:lpstr>Calibri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Morena</dc:creator>
  <cp:lastModifiedBy>Delia</cp:lastModifiedBy>
  <cp:revision>152</cp:revision>
  <cp:lastPrinted>2023-02-11T10:23:23Z</cp:lastPrinted>
  <dcterms:created xsi:type="dcterms:W3CDTF">2017-08-24T16:19:01Z</dcterms:created>
  <dcterms:modified xsi:type="dcterms:W3CDTF">2023-11-28T13:58:11Z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2015-08-20T00:00:00Z</vt:filetime>
  </property>
  <property fmtid="{D5CDD505-2E9C-101B-9397-08002B2CF9AE}" pid="3" name="Creator">
    <vt:lpwstr>Acrobat PDFMaker 10.1 per PowerPoint</vt:lpwstr>
  </property>
  <property fmtid="{D5CDD505-2E9C-101B-9397-08002B2CF9AE}" pid="4" name="LastSaved">
    <vt:filetime>2017-08-24T00:00:00Z</vt:filetime>
  </property>
</Properties>
</file>